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handoutMasterIdLst>
    <p:handoutMasterId r:id="rId20"/>
  </p:handoutMasterIdLst>
  <p:sldIdLst>
    <p:sldId id="256" r:id="rId2"/>
    <p:sldId id="266" r:id="rId3"/>
    <p:sldId id="265" r:id="rId4"/>
    <p:sldId id="267" r:id="rId5"/>
    <p:sldId id="260" r:id="rId6"/>
    <p:sldId id="261" r:id="rId7"/>
    <p:sldId id="263" r:id="rId8"/>
    <p:sldId id="264" r:id="rId9"/>
    <p:sldId id="262" r:id="rId10"/>
    <p:sldId id="258" r:id="rId11"/>
    <p:sldId id="257" r:id="rId12"/>
    <p:sldId id="270" r:id="rId13"/>
    <p:sldId id="269" r:id="rId14"/>
    <p:sldId id="273" r:id="rId15"/>
    <p:sldId id="272" r:id="rId16"/>
    <p:sldId id="271" r:id="rId17"/>
    <p:sldId id="268"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0" autoAdjust="0"/>
    <p:restoredTop sz="84772" autoAdjust="0"/>
  </p:normalViewPr>
  <p:slideViewPr>
    <p:cSldViewPr snapToGrid="0" snapToObjects="1">
      <p:cViewPr>
        <p:scale>
          <a:sx n="60" d="100"/>
          <a:sy n="60" d="100"/>
        </p:scale>
        <p:origin x="-1404" y="-198"/>
      </p:cViewPr>
      <p:guideLst>
        <p:guide orient="horz" pos="2160"/>
        <p:guide pos="2880"/>
      </p:guideLst>
    </p:cSldViewPr>
  </p:slideViewPr>
  <p:notesTextViewPr>
    <p:cViewPr>
      <p:scale>
        <a:sx n="100" d="100"/>
        <a:sy n="100" d="100"/>
      </p:scale>
      <p:origin x="0" y="23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4A47687-B9E9-234B-8D9B-25E7EC7EABD1}" type="datetime1">
              <a:rPr lang="en-US" smtClean="0"/>
              <a:t>5/9/2012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2C1583-FEA1-A34E-B7F1-6EF545EF05BD}" type="slidenum">
              <a:rPr lang="en-US" smtClean="0"/>
              <a:t>‹#›</a:t>
            </a:fld>
            <a:endParaRPr lang="en-US"/>
          </a:p>
        </p:txBody>
      </p:sp>
    </p:spTree>
    <p:extLst>
      <p:ext uri="{BB962C8B-B14F-4D97-AF65-F5344CB8AC3E}">
        <p14:creationId xmlns:p14="http://schemas.microsoft.com/office/powerpoint/2010/main" val="38896208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A3F995-3245-0D46-A967-5C009B909ECE}" type="datetime1">
              <a:rPr lang="en-US" smtClean="0"/>
              <a:t>5/9/2012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61E671-882B-BD46-A21D-DB035ECBBF29}" type="slidenum">
              <a:rPr lang="en-US" smtClean="0"/>
              <a:t>‹#›</a:t>
            </a:fld>
            <a:endParaRPr lang="en-US"/>
          </a:p>
        </p:txBody>
      </p:sp>
    </p:spTree>
    <p:extLst>
      <p:ext uri="{BB962C8B-B14F-4D97-AF65-F5344CB8AC3E}">
        <p14:creationId xmlns:p14="http://schemas.microsoft.com/office/powerpoint/2010/main" val="97481129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With all the great new features added to SSIS in SQL Server 2012 it is important to understand how they can make your development life easier.  This session will not only highlight what is new in SSIS but also show how your existing solutions can be adapted to utilize the latest features.  Topics will include changes to usability, deployment, configuration and management.</a:t>
            </a:r>
          </a:p>
          <a:p>
            <a:endParaRPr lang="en-US" dirty="0"/>
          </a:p>
        </p:txBody>
      </p:sp>
      <p:sp>
        <p:nvSpPr>
          <p:cNvPr id="4" name="Slide Number Placeholder 3"/>
          <p:cNvSpPr>
            <a:spLocks noGrp="1"/>
          </p:cNvSpPr>
          <p:nvPr>
            <p:ph type="sldNum" sz="quarter" idx="10"/>
          </p:nvPr>
        </p:nvSpPr>
        <p:spPr/>
        <p:txBody>
          <a:bodyPr/>
          <a:lstStyle/>
          <a:p>
            <a:fld id="{F061E671-882B-BD46-A21D-DB035ECBBF29}" type="slidenum">
              <a:rPr lang="en-US" smtClean="0"/>
              <a:t>1</a:t>
            </a:fld>
            <a:endParaRPr lang="en-US"/>
          </a:p>
        </p:txBody>
      </p:sp>
    </p:spTree>
    <p:extLst>
      <p:ext uri="{BB962C8B-B14F-4D97-AF65-F5344CB8AC3E}">
        <p14:creationId xmlns:p14="http://schemas.microsoft.com/office/powerpoint/2010/main" val="960333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61E671-882B-BD46-A21D-DB035ECBBF29}" type="slidenum">
              <a:rPr lang="en-US" smtClean="0"/>
              <a:t>2</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1E671-882B-BD46-A21D-DB035ECBBF29}" type="slidenum">
              <a:rPr lang="en-US" smtClean="0"/>
              <a:t>3</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1E671-882B-BD46-A21D-DB035ECBBF29}" type="slidenum">
              <a:rPr lang="en-US" smtClean="0"/>
              <a:t>4</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n-NO" dirty="0" smtClean="0"/>
              <a:t>C:\Program Files\Microsoft SQL Server\110\DTS\Binn\SSISUpgrade.exe</a:t>
            </a:r>
            <a:endParaRPr lang="en-US" dirty="0"/>
          </a:p>
        </p:txBody>
      </p:sp>
      <p:sp>
        <p:nvSpPr>
          <p:cNvPr id="4" name="Slide Number Placeholder 3"/>
          <p:cNvSpPr>
            <a:spLocks noGrp="1"/>
          </p:cNvSpPr>
          <p:nvPr>
            <p:ph type="sldNum" sz="quarter" idx="10"/>
          </p:nvPr>
        </p:nvSpPr>
        <p:spPr/>
        <p:txBody>
          <a:bodyPr/>
          <a:lstStyle/>
          <a:p>
            <a:fld id="{F061E671-882B-BD46-A21D-DB035ECBBF29}" type="slidenum">
              <a:rPr lang="en-US" smtClean="0"/>
              <a:t>5</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1E671-882B-BD46-A21D-DB035ECBBF29}" type="slidenum">
              <a:rPr lang="en-US" smtClean="0"/>
              <a:t>7</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1E671-882B-BD46-A21D-DB035ECBBF29}" type="slidenum">
              <a:rPr lang="en-US" smtClean="0"/>
              <a:t>8</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1E671-882B-BD46-A21D-DB035ECBBF29}" type="slidenum">
              <a:rPr lang="en-US" smtClean="0"/>
              <a:t>9</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1E671-882B-BD46-A21D-DB035ECBBF29}" type="slidenum">
              <a:rPr lang="en-US" smtClean="0"/>
              <a:t>11</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1E671-882B-BD46-A21D-DB035ECBBF29}" type="slidenum">
              <a:rPr lang="en-US" smtClean="0"/>
              <a:t>12</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1E671-882B-BD46-A21D-DB035ECBBF29}" type="slidenum">
              <a:rPr lang="en-US" smtClean="0"/>
              <a:t>14</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1E671-882B-BD46-A21D-DB035ECBBF29}" type="slidenum">
              <a:rPr lang="en-US" smtClean="0"/>
              <a:t>15</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Create Environments</a:t>
            </a:r>
          </a:p>
          <a:p>
            <a:r>
              <a:rPr lang="en-US" dirty="0" smtClean="0"/>
              <a:t>2. Create Environment Reference on project or package(Configure/References).  Parameters set values to use Environments</a:t>
            </a:r>
          </a:p>
          <a:p>
            <a:r>
              <a:rPr lang="en-US" dirty="0" smtClean="0"/>
              <a:t>3. Run Package and assign Environment to that execution</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Source - Data Source=</a:t>
            </a:r>
            <a:r>
              <a:rPr lang="en-US" dirty="0" err="1" smtClean="0"/>
              <a:t>Localhost;Initial</a:t>
            </a:r>
            <a:r>
              <a:rPr lang="en-US" dirty="0" smtClean="0"/>
              <a:t> Catalog=</a:t>
            </a:r>
            <a:r>
              <a:rPr lang="en-US" dirty="0" err="1" smtClean="0"/>
              <a:t>PragmaticWorksCRM;Provider</a:t>
            </a:r>
            <a:r>
              <a:rPr lang="en-US" dirty="0" smtClean="0"/>
              <a:t>=SQLNCLI10.1;Integrated Security=SSPI;</a:t>
            </a:r>
          </a:p>
          <a:p>
            <a:r>
              <a:rPr lang="en-US" smtClean="0"/>
              <a:t>Destination </a:t>
            </a:r>
            <a:r>
              <a:rPr lang="en-US" dirty="0" smtClean="0"/>
              <a:t>- Data Source=</a:t>
            </a:r>
            <a:r>
              <a:rPr lang="en-US" dirty="0" err="1" smtClean="0"/>
              <a:t>Localhost;Initial</a:t>
            </a:r>
            <a:r>
              <a:rPr lang="en-US" dirty="0" smtClean="0"/>
              <a:t> Catalog=</a:t>
            </a:r>
            <a:r>
              <a:rPr lang="en-US" dirty="0" err="1" smtClean="0"/>
              <a:t>BIBootcampMarch_Devin;Provider</a:t>
            </a:r>
            <a:r>
              <a:rPr lang="en-US" dirty="0" smtClean="0"/>
              <a:t>=SQLNCLI10.1;Integrated Security=SSPI;</a:t>
            </a:r>
          </a:p>
        </p:txBody>
      </p:sp>
      <p:sp>
        <p:nvSpPr>
          <p:cNvPr id="4" name="Slide Number Placeholder 3"/>
          <p:cNvSpPr>
            <a:spLocks noGrp="1"/>
          </p:cNvSpPr>
          <p:nvPr>
            <p:ph type="sldNum" sz="quarter" idx="10"/>
          </p:nvPr>
        </p:nvSpPr>
        <p:spPr/>
        <p:txBody>
          <a:bodyPr/>
          <a:lstStyle/>
          <a:p>
            <a:fld id="{F061E671-882B-BD46-A21D-DB035ECBBF29}" type="slidenum">
              <a:rPr lang="en-US" smtClean="0"/>
              <a:t>16</a:t>
            </a:fld>
            <a:endParaRPr lang="en-US"/>
          </a:p>
        </p:txBody>
      </p:sp>
    </p:spTree>
    <p:extLst>
      <p:ext uri="{BB962C8B-B14F-4D97-AF65-F5344CB8AC3E}">
        <p14:creationId xmlns:p14="http://schemas.microsoft.com/office/powerpoint/2010/main" val="529095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1E671-882B-BD46-A21D-DB035ECBBF29}" type="slidenum">
              <a:rPr lang="en-US" smtClean="0"/>
              <a:t>17</a:t>
            </a:fld>
            <a:endParaRPr lang="en-US"/>
          </a:p>
        </p:txBody>
      </p:sp>
    </p:spTree>
    <p:extLst>
      <p:ext uri="{BB962C8B-B14F-4D97-AF65-F5344CB8AC3E}">
        <p14:creationId xmlns:p14="http://schemas.microsoft.com/office/powerpoint/2010/main" val="41353078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457199" y="784333"/>
            <a:ext cx="8229601" cy="1191376"/>
          </a:xfrm>
        </p:spPr>
        <p:txBody>
          <a:bodyPr lIns="0" anchor="t" anchorCtr="0">
            <a:noAutofit/>
          </a:bodyPr>
          <a:lstStyle>
            <a:lvl1pPr algn="l">
              <a:defRPr sz="3800" cap="all">
                <a:solidFill>
                  <a:schemeClr val="bg1"/>
                </a:solidFill>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2095125"/>
            <a:ext cx="8229600" cy="1181134"/>
          </a:xfrm>
        </p:spPr>
        <p:txBody>
          <a:bodyPr lIns="0">
            <a:normAutofit/>
          </a:bodyPr>
          <a:lstStyle>
            <a:lvl1pPr marL="0" indent="0" algn="l">
              <a:buNone/>
              <a:defRPr sz="2800">
                <a:solidFill>
                  <a:schemeClr val="bg1">
                    <a:lumMod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0" name="Isosceles Triangle 9"/>
          <p:cNvSpPr/>
          <p:nvPr userDrawn="1"/>
        </p:nvSpPr>
        <p:spPr>
          <a:xfrm rot="5400000">
            <a:off x="446160" y="3198179"/>
            <a:ext cx="160080" cy="138000"/>
          </a:xfrm>
          <a:prstGeom prst="triangl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8887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78594"/>
            <a:ext cx="8229600" cy="1143000"/>
          </a:xfrm>
        </p:spPr>
        <p:txBody>
          <a:bodyPr>
            <a:noAutofit/>
          </a:bodyPr>
          <a:lstStyle>
            <a:lvl1pPr algn="l">
              <a:defRPr sz="34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1"/>
            <a:ext cx="8229600" cy="434850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6"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1604818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Rectangle 13"/>
          <p:cNvSpPr/>
          <p:nvPr userDrawn="1"/>
        </p:nvSpPr>
        <p:spPr>
          <a:xfrm>
            <a:off x="0" y="4620913"/>
            <a:ext cx="9144000" cy="2237087"/>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v</a:t>
            </a:r>
            <a:endParaRPr lang="en-US" dirty="0"/>
          </a:p>
        </p:txBody>
      </p:sp>
      <p:sp>
        <p:nvSpPr>
          <p:cNvPr id="2" name="Title 1"/>
          <p:cNvSpPr>
            <a:spLocks noGrp="1"/>
          </p:cNvSpPr>
          <p:nvPr>
            <p:ph type="title"/>
          </p:nvPr>
        </p:nvSpPr>
        <p:spPr>
          <a:xfrm>
            <a:off x="722313" y="4534964"/>
            <a:ext cx="7772400" cy="1362075"/>
          </a:xfrm>
        </p:spPr>
        <p:txBody>
          <a:bodyPr anchor="t"/>
          <a:lstStyle>
            <a:lvl1pPr algn="l">
              <a:defRPr sz="4000" b="0" cap="none"/>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3034777"/>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pic>
        <p:nvPicPr>
          <p:cNvPr id="13" name="Picture 12" descr="TransitionBG.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61657"/>
            <a:ext cx="9144000" cy="3200400"/>
          </a:xfrm>
          <a:prstGeom prst="rect">
            <a:avLst/>
          </a:prstGeom>
        </p:spPr>
      </p:pic>
    </p:spTree>
    <p:extLst>
      <p:ext uri="{BB962C8B-B14F-4D97-AF65-F5344CB8AC3E}">
        <p14:creationId xmlns:p14="http://schemas.microsoft.com/office/powerpoint/2010/main" val="2296816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4"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310115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5"/>
          <p:cNvSpPr>
            <a:spLocks noGrp="1"/>
          </p:cNvSpPr>
          <p:nvPr>
            <p:ph type="sldNum" sz="quarter" idx="10"/>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4" name="Footer Placeholder 4"/>
          <p:cNvSpPr>
            <a:spLocks noGrp="1"/>
          </p:cNvSpPr>
          <p:nvPr>
            <p:ph type="ftr" sz="quarter" idx="11"/>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4027611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0"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4171713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9"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911816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2"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327024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2"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406280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1"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4128286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3"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665104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Interior_1_2.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026840"/>
            <a:ext cx="9144000" cy="853440"/>
          </a:xfrm>
          <a:prstGeom prst="rect">
            <a:avLst/>
          </a:prstGeom>
        </p:spPr>
      </p:pic>
      <p:sp>
        <p:nvSpPr>
          <p:cNvPr id="2" name="Title Placeholder 1"/>
          <p:cNvSpPr>
            <a:spLocks noGrp="1"/>
          </p:cNvSpPr>
          <p:nvPr>
            <p:ph type="title"/>
          </p:nvPr>
        </p:nvSpPr>
        <p:spPr>
          <a:xfrm>
            <a:off x="457200" y="422634"/>
            <a:ext cx="8229600" cy="1143000"/>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15543"/>
            <a:ext cx="8229600" cy="421088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pic>
        <p:nvPicPr>
          <p:cNvPr id="5" name="Picture 4"/>
          <p:cNvPicPr>
            <a:picLocks noChangeAspect="1"/>
          </p:cNvPicPr>
          <p:nvPr userDrawn="1"/>
        </p:nvPicPr>
        <p:blipFill>
          <a:blip r:embed="rId14"/>
          <a:stretch>
            <a:fillRect/>
          </a:stretch>
        </p:blipFill>
        <p:spPr>
          <a:xfrm>
            <a:off x="8351800" y="6316034"/>
            <a:ext cx="498424" cy="365125"/>
          </a:xfrm>
          <a:prstGeom prst="rect">
            <a:avLst/>
          </a:prstGeom>
        </p:spPr>
      </p:pic>
      <p:sp>
        <p:nvSpPr>
          <p:cNvPr id="7"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822213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457200" rtl="0" eaLnBrk="1" latinLnBrk="0" hangingPunct="1">
        <a:spcBef>
          <a:spcPct val="0"/>
        </a:spcBef>
        <a:buNone/>
        <a:defRPr sz="3800" kern="1200">
          <a:solidFill>
            <a:schemeClr val="accent1"/>
          </a:solidFill>
          <a:latin typeface="+mj-lt"/>
          <a:ea typeface="+mj-ea"/>
          <a:cs typeface="+mj-cs"/>
        </a:defRPr>
      </a:lvl1pPr>
    </p:titleStyle>
    <p:bodyStyle>
      <a:lvl1pPr marL="342900" indent="-342900" algn="l" defTabSz="457200" rtl="0" eaLnBrk="1" latinLnBrk="0" hangingPunct="1">
        <a:spcBef>
          <a:spcPts val="1272"/>
        </a:spcBef>
        <a:buClr>
          <a:schemeClr val="accent1"/>
        </a:buClr>
        <a:buSzPct val="100000"/>
        <a:buFontTx/>
        <a:buBlip>
          <a:blip r:embed="rId15"/>
        </a:buBlip>
        <a:defRPr sz="2800" kern="1200">
          <a:solidFill>
            <a:schemeClr val="tx1">
              <a:lumMod val="85000"/>
              <a:lumOff val="15000"/>
            </a:schemeClr>
          </a:solidFill>
          <a:latin typeface="+mn-lt"/>
          <a:ea typeface="+mn-ea"/>
          <a:cs typeface="+mn-cs"/>
        </a:defRPr>
      </a:lvl1pPr>
      <a:lvl2pPr marL="742950" indent="-285750" algn="l" defTabSz="457200" rtl="0" eaLnBrk="1" latinLnBrk="0" hangingPunct="1">
        <a:spcBef>
          <a:spcPts val="1272"/>
        </a:spcBef>
        <a:buClr>
          <a:schemeClr val="accent1"/>
        </a:buClr>
        <a:buSzPct val="100000"/>
        <a:buFontTx/>
        <a:buBlip>
          <a:blip r:embed="rId15"/>
        </a:buBlip>
        <a:defRPr sz="2400" kern="1200">
          <a:solidFill>
            <a:schemeClr val="tx1">
              <a:lumMod val="85000"/>
              <a:lumOff val="15000"/>
            </a:schemeClr>
          </a:solidFill>
          <a:latin typeface="+mn-lt"/>
          <a:ea typeface="+mn-ea"/>
          <a:cs typeface="+mn-cs"/>
        </a:defRPr>
      </a:lvl2pPr>
      <a:lvl3pPr marL="1143000" indent="-228600" algn="l" defTabSz="457200" rtl="0" eaLnBrk="1" latinLnBrk="0" hangingPunct="1">
        <a:spcBef>
          <a:spcPts val="1272"/>
        </a:spcBef>
        <a:buClr>
          <a:schemeClr val="accent1"/>
        </a:buClr>
        <a:buSzPct val="100000"/>
        <a:buFontTx/>
        <a:buBlip>
          <a:blip r:embed="rId15"/>
        </a:buBlip>
        <a:defRPr sz="2200" kern="1200">
          <a:solidFill>
            <a:schemeClr val="tx1">
              <a:lumMod val="85000"/>
              <a:lumOff val="15000"/>
            </a:schemeClr>
          </a:solidFill>
          <a:latin typeface="+mn-lt"/>
          <a:ea typeface="+mn-ea"/>
          <a:cs typeface="+mn-cs"/>
        </a:defRPr>
      </a:lvl3pPr>
      <a:lvl4pPr marL="1600200" indent="-228600" algn="l" defTabSz="457200" rtl="0" eaLnBrk="1" latinLnBrk="0" hangingPunct="1">
        <a:spcBef>
          <a:spcPts val="1272"/>
        </a:spcBef>
        <a:buClr>
          <a:schemeClr val="accent1"/>
        </a:buClr>
        <a:buSzPct val="100000"/>
        <a:buFontTx/>
        <a:buBlip>
          <a:blip r:embed="rId15"/>
        </a:buBlip>
        <a:defRPr sz="2000" kern="1200">
          <a:solidFill>
            <a:schemeClr val="tx1">
              <a:lumMod val="85000"/>
              <a:lumOff val="15000"/>
            </a:schemeClr>
          </a:solidFill>
          <a:latin typeface="+mn-lt"/>
          <a:ea typeface="+mn-ea"/>
          <a:cs typeface="+mn-cs"/>
        </a:defRPr>
      </a:lvl4pPr>
      <a:lvl5pPr marL="2057400" indent="-228600" algn="l" defTabSz="457200" rtl="0" eaLnBrk="1" latinLnBrk="0" hangingPunct="1">
        <a:spcBef>
          <a:spcPts val="1272"/>
        </a:spcBef>
        <a:buClr>
          <a:schemeClr val="accent1"/>
        </a:buClr>
        <a:buSzPct val="100000"/>
        <a:buFontTx/>
        <a:buBlip>
          <a:blip r:embed="rId15"/>
        </a:buBlip>
        <a:defRPr sz="2000" kern="1200">
          <a:solidFill>
            <a:schemeClr val="tx1">
              <a:lumMod val="85000"/>
              <a:lumOff val="1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9069" y="736853"/>
            <a:ext cx="8229601" cy="1191376"/>
          </a:xfrm>
        </p:spPr>
        <p:txBody>
          <a:bodyPr/>
          <a:lstStyle/>
          <a:p>
            <a:r>
              <a:rPr lang="en-US" dirty="0" smtClean="0"/>
              <a:t>Adapting your </a:t>
            </a:r>
            <a:r>
              <a:rPr lang="en-US" dirty="0" err="1" smtClean="0"/>
              <a:t>etl</a:t>
            </a:r>
            <a:r>
              <a:rPr lang="en-US" dirty="0" smtClean="0"/>
              <a:t> solution to use SSIS 2012</a:t>
            </a:r>
            <a:endParaRPr lang="en-US" dirty="0"/>
          </a:p>
        </p:txBody>
      </p:sp>
      <p:sp>
        <p:nvSpPr>
          <p:cNvPr id="3" name="Subtitle 2"/>
          <p:cNvSpPr>
            <a:spLocks noGrp="1"/>
          </p:cNvSpPr>
          <p:nvPr>
            <p:ph type="subTitle" idx="1"/>
          </p:nvPr>
        </p:nvSpPr>
        <p:spPr>
          <a:xfrm>
            <a:off x="469070" y="2047645"/>
            <a:ext cx="8229600" cy="1752600"/>
          </a:xfrm>
        </p:spPr>
        <p:txBody>
          <a:bodyPr/>
          <a:lstStyle/>
          <a:p>
            <a:endParaRPr lang="en-US" dirty="0" smtClean="0"/>
          </a:p>
        </p:txBody>
      </p:sp>
      <p:sp>
        <p:nvSpPr>
          <p:cNvPr id="8" name="TextBox 7"/>
          <p:cNvSpPr txBox="1"/>
          <p:nvPr/>
        </p:nvSpPr>
        <p:spPr>
          <a:xfrm>
            <a:off x="646179" y="3074177"/>
            <a:ext cx="5637175" cy="646331"/>
          </a:xfrm>
          <a:prstGeom prst="rect">
            <a:avLst/>
          </a:prstGeom>
          <a:noFill/>
        </p:spPr>
        <p:txBody>
          <a:bodyPr wrap="square" rtlCol="0">
            <a:spAutoFit/>
          </a:bodyPr>
          <a:lstStyle/>
          <a:p>
            <a:r>
              <a:rPr lang="en-US" dirty="0" smtClean="0">
                <a:solidFill>
                  <a:schemeClr val="bg1">
                    <a:lumMod val="85000"/>
                  </a:schemeClr>
                </a:solidFill>
              </a:rPr>
              <a:t>Presentation by Devin Knight (@knight_devin)</a:t>
            </a:r>
          </a:p>
          <a:p>
            <a:r>
              <a:rPr lang="en-US" dirty="0" smtClean="0">
                <a:solidFill>
                  <a:schemeClr val="bg1">
                    <a:lumMod val="85000"/>
                  </a:schemeClr>
                </a:solidFill>
              </a:rPr>
              <a:t>dknight@pragmaticworks.com</a:t>
            </a:r>
            <a:endParaRPr lang="en-US" dirty="0">
              <a:solidFill>
                <a:schemeClr val="bg1">
                  <a:lumMod val="85000"/>
                </a:schemeClr>
              </a:solidFill>
            </a:endParaRPr>
          </a:p>
        </p:txBody>
      </p:sp>
    </p:spTree>
    <p:extLst>
      <p:ext uri="{BB962C8B-B14F-4D97-AF65-F5344CB8AC3E}">
        <p14:creationId xmlns:p14="http://schemas.microsoft.com/office/powerpoint/2010/main" val="2171233223"/>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About Me</a:t>
            </a:r>
            <a:endParaRPr lang="en-US" sz="2800" dirty="0"/>
          </a:p>
        </p:txBody>
      </p:sp>
      <p:sp>
        <p:nvSpPr>
          <p:cNvPr id="3" name="Content Placeholder 2"/>
          <p:cNvSpPr>
            <a:spLocks noGrp="1"/>
          </p:cNvSpPr>
          <p:nvPr>
            <p:ph idx="1"/>
          </p:nvPr>
        </p:nvSpPr>
        <p:spPr>
          <a:xfrm>
            <a:off x="4114800" y="1699313"/>
            <a:ext cx="4572000" cy="4249393"/>
          </a:xfrm>
        </p:spPr>
        <p:txBody>
          <a:bodyPr/>
          <a:lstStyle/>
          <a:p>
            <a:r>
              <a:rPr lang="en-US" dirty="0" smtClean="0"/>
              <a:t>BI Consultant and Trainer</a:t>
            </a:r>
          </a:p>
          <a:p>
            <a:endParaRPr lang="en-US" dirty="0"/>
          </a:p>
          <a:p>
            <a:r>
              <a:rPr lang="en-US" dirty="0" smtClean="0"/>
              <a:t>Author of 3 SQL Server books</a:t>
            </a:r>
          </a:p>
          <a:p>
            <a:endParaRPr lang="en-US" dirty="0"/>
          </a:p>
          <a:p>
            <a:r>
              <a:rPr lang="en-US" dirty="0" smtClean="0"/>
              <a:t>Speaker at events like PASS, SQL Saturdays, and Code Camps</a:t>
            </a:r>
            <a:endParaRPr lang="en-US" dirty="0"/>
          </a:p>
        </p:txBody>
      </p:sp>
      <p:sp>
        <p:nvSpPr>
          <p:cNvPr id="11" name="Footer Placeholder 10"/>
          <p:cNvSpPr>
            <a:spLocks noGrp="1"/>
          </p:cNvSpPr>
          <p:nvPr>
            <p:ph type="ftr" sz="quarter" idx="3"/>
          </p:nvPr>
        </p:nvSpPr>
        <p:spPr/>
        <p:txBody>
          <a:bodyPr/>
          <a:lstStyle/>
          <a:p>
            <a:r>
              <a:rPr lang="en-US" dirty="0" smtClean="0"/>
              <a:t>SS12-200</a:t>
            </a:r>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2</a:t>
            </a:fld>
            <a:endParaRPr lang="en-US" dirty="0"/>
          </a:p>
        </p:txBody>
      </p:sp>
      <p:pic>
        <p:nvPicPr>
          <p:cNvPr id="7" name="Picture 2" descr="http://www.paduiblog.com/uploads/image/Harrisburg%20DUI%20Lawyer%20nerd.jpg"/>
          <p:cNvPicPr>
            <a:picLocks noChangeAspect="1" noChangeArrowheads="1"/>
          </p:cNvPicPr>
          <p:nvPr/>
        </p:nvPicPr>
        <p:blipFill rotWithShape="1">
          <a:blip r:embed="rId3">
            <a:extLst>
              <a:ext uri="{28A0092B-C50C-407E-A947-70E740481C1C}">
                <a14:useLocalDpi xmlns:a14="http://schemas.microsoft.com/office/drawing/2010/main" val="0"/>
              </a:ext>
            </a:extLst>
          </a:blip>
          <a:srcRect l="15977" r="10962"/>
          <a:stretch/>
        </p:blipFill>
        <p:spPr bwMode="auto">
          <a:xfrm>
            <a:off x="1634358" y="1600200"/>
            <a:ext cx="1888958"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2980890"/>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Assumptions</a:t>
            </a:r>
            <a:endParaRPr lang="en-US" sz="2800" dirty="0"/>
          </a:p>
        </p:txBody>
      </p:sp>
      <p:sp>
        <p:nvSpPr>
          <p:cNvPr id="3" name="Content Placeholder 2"/>
          <p:cNvSpPr>
            <a:spLocks noGrp="1"/>
          </p:cNvSpPr>
          <p:nvPr>
            <p:ph idx="1"/>
          </p:nvPr>
        </p:nvSpPr>
        <p:spPr>
          <a:xfrm>
            <a:off x="457200" y="1699313"/>
            <a:ext cx="8229600" cy="4249393"/>
          </a:xfrm>
        </p:spPr>
        <p:txBody>
          <a:bodyPr>
            <a:normAutofit lnSpcReduction="10000"/>
          </a:bodyPr>
          <a:lstStyle/>
          <a:p>
            <a:r>
              <a:rPr lang="en-US" dirty="0" smtClean="0"/>
              <a:t>You have developed in SSIS 2005 or 2008</a:t>
            </a:r>
          </a:p>
          <a:p>
            <a:endParaRPr lang="en-US" dirty="0"/>
          </a:p>
          <a:p>
            <a:r>
              <a:rPr lang="en-US" dirty="0" smtClean="0"/>
              <a:t>You understand how to deploy packages</a:t>
            </a:r>
          </a:p>
          <a:p>
            <a:endParaRPr lang="en-US" dirty="0"/>
          </a:p>
          <a:p>
            <a:r>
              <a:rPr lang="en-US" dirty="0" smtClean="0"/>
              <a:t>You understand concepts of SSIS configurations</a:t>
            </a:r>
          </a:p>
          <a:p>
            <a:endParaRPr lang="en-US" dirty="0"/>
          </a:p>
          <a:p>
            <a:r>
              <a:rPr lang="en-US" dirty="0" smtClean="0"/>
              <a:t>You understand concept of Parent/Child packages</a:t>
            </a:r>
          </a:p>
          <a:p>
            <a:endParaRPr lang="en-US" dirty="0"/>
          </a:p>
          <a:p>
            <a:endParaRPr lang="en-US" dirty="0" smtClean="0"/>
          </a:p>
        </p:txBody>
      </p:sp>
      <p:sp>
        <p:nvSpPr>
          <p:cNvPr id="11" name="Footer Placeholder 10"/>
          <p:cNvSpPr>
            <a:spLocks noGrp="1"/>
          </p:cNvSpPr>
          <p:nvPr>
            <p:ph type="ftr" sz="quarter" idx="3"/>
          </p:nvPr>
        </p:nvSpPr>
        <p:spPr/>
        <p:txBody>
          <a:bodyPr/>
          <a:lstStyle/>
          <a:p>
            <a:r>
              <a:rPr lang="en-US" dirty="0" smtClean="0"/>
              <a:t>SS12-200</a:t>
            </a:r>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3</a:t>
            </a:fld>
            <a:endParaRPr lang="en-US" dirty="0"/>
          </a:p>
        </p:txBody>
      </p:sp>
    </p:spTree>
    <p:extLst>
      <p:ext uri="{BB962C8B-B14F-4D97-AF65-F5344CB8AC3E}">
        <p14:creationId xmlns:p14="http://schemas.microsoft.com/office/powerpoint/2010/main" val="73298089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Agenda</a:t>
            </a:r>
            <a:endParaRPr lang="en-US" sz="2800" dirty="0"/>
          </a:p>
        </p:txBody>
      </p:sp>
      <p:sp>
        <p:nvSpPr>
          <p:cNvPr id="3" name="Content Placeholder 2"/>
          <p:cNvSpPr>
            <a:spLocks noGrp="1"/>
          </p:cNvSpPr>
          <p:nvPr>
            <p:ph idx="1"/>
          </p:nvPr>
        </p:nvSpPr>
        <p:spPr>
          <a:xfrm>
            <a:off x="457199" y="1699313"/>
            <a:ext cx="5444564" cy="4249393"/>
          </a:xfrm>
        </p:spPr>
        <p:txBody>
          <a:bodyPr>
            <a:normAutofit/>
          </a:bodyPr>
          <a:lstStyle/>
          <a:p>
            <a:r>
              <a:rPr lang="en-US" dirty="0" smtClean="0"/>
              <a:t>Upgrading SSIS Packages</a:t>
            </a:r>
          </a:p>
          <a:p>
            <a:endParaRPr lang="en-US" dirty="0"/>
          </a:p>
          <a:p>
            <a:r>
              <a:rPr lang="en-US" dirty="0" smtClean="0"/>
              <a:t>Deploying Using Project Deployment Model</a:t>
            </a:r>
          </a:p>
          <a:p>
            <a:endParaRPr lang="en-US" dirty="0"/>
          </a:p>
          <a:p>
            <a:r>
              <a:rPr lang="en-US" dirty="0" smtClean="0"/>
              <a:t>Using the SSIS Catalog</a:t>
            </a:r>
          </a:p>
          <a:p>
            <a:pPr marL="0" indent="0">
              <a:buNone/>
            </a:pPr>
            <a:endParaRPr lang="en-US" dirty="0" smtClean="0"/>
          </a:p>
          <a:p>
            <a:endParaRPr lang="en-US" dirty="0"/>
          </a:p>
          <a:p>
            <a:endParaRPr lang="en-US" dirty="0" smtClean="0"/>
          </a:p>
        </p:txBody>
      </p:sp>
      <p:sp>
        <p:nvSpPr>
          <p:cNvPr id="11" name="Footer Placeholder 10"/>
          <p:cNvSpPr>
            <a:spLocks noGrp="1"/>
          </p:cNvSpPr>
          <p:nvPr>
            <p:ph type="ftr" sz="quarter" idx="3"/>
          </p:nvPr>
        </p:nvSpPr>
        <p:spPr/>
        <p:txBody>
          <a:bodyPr/>
          <a:lstStyle/>
          <a:p>
            <a:r>
              <a:rPr lang="en-US" dirty="0" smtClean="0"/>
              <a:t>SS12-200</a:t>
            </a:r>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4</a:t>
            </a:fld>
            <a:endParaRPr lang="en-US" dirty="0"/>
          </a:p>
        </p:txBody>
      </p:sp>
      <p:pic>
        <p:nvPicPr>
          <p:cNvPr id="6" name="Picture 5" descr="http://www.beautybunch.com/wp-content/uploads/2008/12/clipart-pencil-checklis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1763" y="2144111"/>
            <a:ext cx="2628900" cy="255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549402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SSIS Package Upgrade Wizard</a:t>
            </a:r>
            <a:endParaRPr lang="en-US" sz="2800" dirty="0"/>
          </a:p>
        </p:txBody>
      </p:sp>
      <p:sp>
        <p:nvSpPr>
          <p:cNvPr id="3" name="Content Placeholder 2"/>
          <p:cNvSpPr>
            <a:spLocks noGrp="1"/>
          </p:cNvSpPr>
          <p:nvPr>
            <p:ph idx="1"/>
          </p:nvPr>
        </p:nvSpPr>
        <p:spPr>
          <a:xfrm>
            <a:off x="457200" y="1699313"/>
            <a:ext cx="3704897" cy="4249393"/>
          </a:xfrm>
        </p:spPr>
        <p:txBody>
          <a:bodyPr>
            <a:normAutofit/>
          </a:bodyPr>
          <a:lstStyle/>
          <a:p>
            <a:r>
              <a:rPr lang="en-US" sz="2000" dirty="0" smtClean="0"/>
              <a:t>Launches when you open pre-SQL Server 2012 package in SSDT</a:t>
            </a:r>
          </a:p>
          <a:p>
            <a:r>
              <a:rPr lang="en-US" sz="2000" dirty="0" smtClean="0"/>
              <a:t>Can be run manually with SSISUpgrade.exe</a:t>
            </a:r>
          </a:p>
          <a:p>
            <a:r>
              <a:rPr lang="en-US" sz="2000" dirty="0" smtClean="0"/>
              <a:t>Does not upgrade Package Configurations or Execute Package Tasks</a:t>
            </a:r>
          </a:p>
          <a:p>
            <a:r>
              <a:rPr lang="en-US" sz="2000" dirty="0" smtClean="0"/>
              <a:t>Verify Driver Update</a:t>
            </a:r>
            <a:endParaRPr lang="en-US" sz="2000" dirty="0"/>
          </a:p>
        </p:txBody>
      </p:sp>
      <p:sp>
        <p:nvSpPr>
          <p:cNvPr id="11" name="Footer Placeholder 10"/>
          <p:cNvSpPr>
            <a:spLocks noGrp="1"/>
          </p:cNvSpPr>
          <p:nvPr>
            <p:ph type="ftr" sz="quarter" idx="3"/>
          </p:nvPr>
        </p:nvSpPr>
        <p:spPr/>
        <p:txBody>
          <a:bodyPr/>
          <a:lstStyle/>
          <a:p>
            <a:r>
              <a:rPr lang="en-US" dirty="0"/>
              <a:t>SS12-200</a:t>
            </a:r>
          </a:p>
        </p:txBody>
      </p:sp>
      <p:sp>
        <p:nvSpPr>
          <p:cNvPr id="12" name="Slide Number Placeholder 11"/>
          <p:cNvSpPr>
            <a:spLocks noGrp="1"/>
          </p:cNvSpPr>
          <p:nvPr>
            <p:ph type="sldNum" sz="quarter" idx="4"/>
          </p:nvPr>
        </p:nvSpPr>
        <p:spPr/>
        <p:txBody>
          <a:bodyPr/>
          <a:lstStyle/>
          <a:p>
            <a:fld id="{55D34BE4-DA93-A945-B706-B39D39DCACB6}" type="slidenum">
              <a:rPr lang="en-US" smtClean="0"/>
              <a:pPr/>
              <a:t>5</a:t>
            </a:fld>
            <a:endParaRPr lang="en-US" dirty="0"/>
          </a:p>
        </p:txBody>
      </p:sp>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4130558" y="1624802"/>
            <a:ext cx="4808484" cy="4108911"/>
          </a:xfrm>
          <a:prstGeom prst="rect">
            <a:avLst/>
          </a:prstGeom>
        </p:spPr>
      </p:pic>
    </p:spTree>
    <p:extLst>
      <p:ext uri="{BB962C8B-B14F-4D97-AF65-F5344CB8AC3E}">
        <p14:creationId xmlns:p14="http://schemas.microsoft.com/office/powerpoint/2010/main" val="366796913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Demo</a:t>
            </a:r>
            <a:endParaRPr lang="en-US" dirty="0"/>
          </a:p>
        </p:txBody>
      </p:sp>
      <p:sp>
        <p:nvSpPr>
          <p:cNvPr id="5" name="Text Placeholder 4"/>
          <p:cNvSpPr>
            <a:spLocks noGrp="1"/>
          </p:cNvSpPr>
          <p:nvPr>
            <p:ph type="body" idx="1"/>
          </p:nvPr>
        </p:nvSpPr>
        <p:spPr/>
        <p:txBody>
          <a:bodyPr/>
          <a:lstStyle/>
          <a:p>
            <a:r>
              <a:rPr lang="en-US" dirty="0" smtClean="0"/>
              <a:t>SSIS Package </a:t>
            </a:r>
            <a:r>
              <a:rPr lang="en-US" smtClean="0"/>
              <a:t>Upgrade Wizard</a:t>
            </a:r>
            <a:endParaRPr lang="en-US" dirty="0" smtClean="0"/>
          </a:p>
        </p:txBody>
      </p:sp>
    </p:spTree>
    <p:extLst>
      <p:ext uri="{BB962C8B-B14F-4D97-AF65-F5344CB8AC3E}">
        <p14:creationId xmlns:p14="http://schemas.microsoft.com/office/powerpoint/2010/main" val="4045474024"/>
      </p:ext>
    </p:extLst>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Package Deployment Model</a:t>
            </a:r>
            <a:endParaRPr lang="en-US" sz="2800" dirty="0"/>
          </a:p>
        </p:txBody>
      </p:sp>
      <p:sp>
        <p:nvSpPr>
          <p:cNvPr id="3" name="Content Placeholder 2"/>
          <p:cNvSpPr>
            <a:spLocks noGrp="1"/>
          </p:cNvSpPr>
          <p:nvPr>
            <p:ph idx="1"/>
          </p:nvPr>
        </p:nvSpPr>
        <p:spPr>
          <a:xfrm>
            <a:off x="457200" y="1699313"/>
            <a:ext cx="3704897" cy="4249393"/>
          </a:xfrm>
        </p:spPr>
        <p:txBody>
          <a:bodyPr>
            <a:normAutofit fontScale="92500" lnSpcReduction="10000"/>
          </a:bodyPr>
          <a:lstStyle/>
          <a:p>
            <a:r>
              <a:rPr lang="en-US" sz="2000" dirty="0" smtClean="0"/>
              <a:t>Legacy deployment model</a:t>
            </a:r>
          </a:p>
          <a:p>
            <a:endParaRPr lang="en-US" sz="2000" dirty="0" smtClean="0"/>
          </a:p>
          <a:p>
            <a:r>
              <a:rPr lang="en-US" sz="2000" dirty="0" smtClean="0"/>
              <a:t>Default deployment for upgraded packages</a:t>
            </a:r>
          </a:p>
          <a:p>
            <a:endParaRPr lang="en-US" sz="2000" dirty="0" smtClean="0"/>
          </a:p>
          <a:p>
            <a:r>
              <a:rPr lang="en-US" sz="2000" dirty="0" smtClean="0"/>
              <a:t>Unit of deployment is a package</a:t>
            </a:r>
          </a:p>
          <a:p>
            <a:endParaRPr lang="en-US" sz="2000" dirty="0"/>
          </a:p>
          <a:p>
            <a:r>
              <a:rPr lang="en-US" sz="2000" dirty="0" smtClean="0"/>
              <a:t>Use Project Conversion Wizard to </a:t>
            </a:r>
            <a:r>
              <a:rPr lang="en-US" sz="2000" dirty="0" smtClean="0"/>
              <a:t>upgrade to change to Project Deployment Model</a:t>
            </a:r>
            <a:endParaRPr lang="en-US" sz="2000" dirty="0"/>
          </a:p>
        </p:txBody>
      </p:sp>
      <p:sp>
        <p:nvSpPr>
          <p:cNvPr id="11" name="Footer Placeholder 10"/>
          <p:cNvSpPr>
            <a:spLocks noGrp="1"/>
          </p:cNvSpPr>
          <p:nvPr>
            <p:ph type="ftr" sz="quarter" idx="3"/>
          </p:nvPr>
        </p:nvSpPr>
        <p:spPr/>
        <p:txBody>
          <a:bodyPr/>
          <a:lstStyle/>
          <a:p>
            <a:r>
              <a:rPr lang="en-US" dirty="0"/>
              <a:t>SS12-200</a:t>
            </a:r>
          </a:p>
        </p:txBody>
      </p:sp>
      <p:sp>
        <p:nvSpPr>
          <p:cNvPr id="12" name="Slide Number Placeholder 11"/>
          <p:cNvSpPr>
            <a:spLocks noGrp="1"/>
          </p:cNvSpPr>
          <p:nvPr>
            <p:ph type="sldNum" sz="quarter" idx="4"/>
          </p:nvPr>
        </p:nvSpPr>
        <p:spPr/>
        <p:txBody>
          <a:bodyPr/>
          <a:lstStyle/>
          <a:p>
            <a:fld id="{55D34BE4-DA93-A945-B706-B39D39DCACB6}" type="slidenum">
              <a:rPr lang="en-US" smtClean="0"/>
              <a:pPr/>
              <a:t>7</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3779" y="1699313"/>
            <a:ext cx="4849506" cy="317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426189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Project Deployment Model</a:t>
            </a:r>
            <a:endParaRPr lang="en-US" sz="2800" dirty="0"/>
          </a:p>
        </p:txBody>
      </p:sp>
      <p:sp>
        <p:nvSpPr>
          <p:cNvPr id="3" name="Content Placeholder 2"/>
          <p:cNvSpPr>
            <a:spLocks noGrp="1"/>
          </p:cNvSpPr>
          <p:nvPr>
            <p:ph idx="1"/>
          </p:nvPr>
        </p:nvSpPr>
        <p:spPr>
          <a:xfrm>
            <a:off x="4855913" y="1645513"/>
            <a:ext cx="4240925" cy="4439978"/>
          </a:xfrm>
        </p:spPr>
        <p:txBody>
          <a:bodyPr>
            <a:noAutofit/>
          </a:bodyPr>
          <a:lstStyle/>
          <a:p>
            <a:r>
              <a:rPr lang="en-US" sz="2000" dirty="0" smtClean="0"/>
              <a:t>Much simpler to manage and configure</a:t>
            </a:r>
            <a:endParaRPr lang="en-US" sz="2000" dirty="0"/>
          </a:p>
          <a:p>
            <a:r>
              <a:rPr lang="en-US" sz="2000" dirty="0" smtClean="0"/>
              <a:t>Entire project is deployed to </a:t>
            </a:r>
            <a:r>
              <a:rPr lang="en-US" sz="2000" b="1" i="1" dirty="0" smtClean="0"/>
              <a:t>SQL Server </a:t>
            </a:r>
            <a:r>
              <a:rPr lang="en-US" sz="2000" dirty="0" smtClean="0"/>
              <a:t>at once </a:t>
            </a:r>
            <a:r>
              <a:rPr lang="en-US" sz="2000" dirty="0" err="1" smtClean="0"/>
              <a:t>vs</a:t>
            </a:r>
            <a:r>
              <a:rPr lang="en-US" sz="2000" dirty="0" smtClean="0"/>
              <a:t> one package at a time</a:t>
            </a:r>
            <a:endParaRPr lang="en-US" sz="2000" dirty="0"/>
          </a:p>
          <a:p>
            <a:r>
              <a:rPr lang="en-US" sz="2000" dirty="0" smtClean="0"/>
              <a:t>Package configurations are no longer used, replaced with project or package parameters </a:t>
            </a:r>
          </a:p>
          <a:p>
            <a:r>
              <a:rPr lang="en-US" sz="2000" dirty="0" smtClean="0"/>
              <a:t>Easier to reference Child packages from a Parent/Child package design</a:t>
            </a:r>
          </a:p>
          <a:p>
            <a:r>
              <a:rPr lang="en-US" sz="2000" dirty="0" smtClean="0"/>
              <a:t>Can use T-SQL to run packages</a:t>
            </a:r>
            <a:endParaRPr lang="en-US" sz="2000" dirty="0"/>
          </a:p>
        </p:txBody>
      </p:sp>
      <p:sp>
        <p:nvSpPr>
          <p:cNvPr id="11" name="Footer Placeholder 10"/>
          <p:cNvSpPr>
            <a:spLocks noGrp="1"/>
          </p:cNvSpPr>
          <p:nvPr>
            <p:ph type="ftr" sz="quarter" idx="3"/>
          </p:nvPr>
        </p:nvSpPr>
        <p:spPr/>
        <p:txBody>
          <a:bodyPr/>
          <a:lstStyle/>
          <a:p>
            <a:r>
              <a:rPr lang="en-US" dirty="0"/>
              <a:t>SS12-200</a:t>
            </a:r>
          </a:p>
        </p:txBody>
      </p:sp>
      <p:sp>
        <p:nvSpPr>
          <p:cNvPr id="12" name="Slide Number Placeholder 11"/>
          <p:cNvSpPr>
            <a:spLocks noGrp="1"/>
          </p:cNvSpPr>
          <p:nvPr>
            <p:ph type="sldNum" sz="quarter" idx="4"/>
          </p:nvPr>
        </p:nvSpPr>
        <p:spPr/>
        <p:txBody>
          <a:bodyPr/>
          <a:lstStyle/>
          <a:p>
            <a:fld id="{55D34BE4-DA93-A945-B706-B39D39DCACB6}" type="slidenum">
              <a:rPr lang="en-US" smtClean="0"/>
              <a:pPr/>
              <a:t>8</a:t>
            </a:fld>
            <a:endParaRPr lang="en-US" dirty="0"/>
          </a:p>
        </p:txBody>
      </p:sp>
      <p:pic>
        <p:nvPicPr>
          <p:cNvPr id="10" name="Picture 9" descr="Integration Services (SSIS) Project Deployment Life Cycle"/>
          <p:cNvPicPr/>
          <p:nvPr/>
        </p:nvPicPr>
        <p:blipFill>
          <a:blip r:embed="rId3">
            <a:extLst>
              <a:ext uri="{28A0092B-C50C-407E-A947-70E740481C1C}">
                <a14:useLocalDpi xmlns:a14="http://schemas.microsoft.com/office/drawing/2010/main" val="0"/>
              </a:ext>
            </a:extLst>
          </a:blip>
          <a:srcRect/>
          <a:stretch>
            <a:fillRect/>
          </a:stretch>
        </p:blipFill>
        <p:spPr bwMode="auto">
          <a:xfrm>
            <a:off x="173289" y="1850471"/>
            <a:ext cx="4504340" cy="3888184"/>
          </a:xfrm>
          <a:prstGeom prst="rect">
            <a:avLst/>
          </a:prstGeom>
          <a:noFill/>
          <a:ln>
            <a:noFill/>
          </a:ln>
        </p:spPr>
      </p:pic>
    </p:spTree>
    <p:extLst>
      <p:ext uri="{BB962C8B-B14F-4D97-AF65-F5344CB8AC3E}">
        <p14:creationId xmlns:p14="http://schemas.microsoft.com/office/powerpoint/2010/main" val="320426189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Project Conversion Wizard</a:t>
            </a:r>
            <a:endParaRPr lang="en-US" sz="2800" dirty="0"/>
          </a:p>
        </p:txBody>
      </p:sp>
      <p:sp>
        <p:nvSpPr>
          <p:cNvPr id="3" name="Content Placeholder 2"/>
          <p:cNvSpPr>
            <a:spLocks noGrp="1"/>
          </p:cNvSpPr>
          <p:nvPr>
            <p:ph idx="1"/>
          </p:nvPr>
        </p:nvSpPr>
        <p:spPr>
          <a:xfrm>
            <a:off x="457200" y="1699313"/>
            <a:ext cx="3704897" cy="4249393"/>
          </a:xfrm>
        </p:spPr>
        <p:txBody>
          <a:bodyPr>
            <a:normAutofit fontScale="85000" lnSpcReduction="10000"/>
          </a:bodyPr>
          <a:lstStyle/>
          <a:p>
            <a:r>
              <a:rPr lang="en-US" sz="2000" dirty="0" smtClean="0"/>
              <a:t>Replaces project Data Sources with Shared Connection Managers</a:t>
            </a:r>
          </a:p>
          <a:p>
            <a:endParaRPr lang="en-US" sz="2000" dirty="0"/>
          </a:p>
          <a:p>
            <a:r>
              <a:rPr lang="en-US" sz="2000" dirty="0" smtClean="0"/>
              <a:t>Updates Execute Package Task References</a:t>
            </a:r>
          </a:p>
          <a:p>
            <a:endParaRPr lang="en-US" sz="2000" dirty="0" smtClean="0"/>
          </a:p>
          <a:p>
            <a:r>
              <a:rPr lang="en-US" sz="2000" dirty="0" smtClean="0"/>
              <a:t>Replaces Configurations with </a:t>
            </a:r>
            <a:r>
              <a:rPr lang="en-US" sz="2000" dirty="0" smtClean="0"/>
              <a:t>Parameters</a:t>
            </a:r>
          </a:p>
          <a:p>
            <a:endParaRPr lang="en-US" sz="2000" dirty="0"/>
          </a:p>
          <a:p>
            <a:r>
              <a:rPr lang="en-US" sz="2000" dirty="0" smtClean="0"/>
              <a:t>Update Drivers that are used </a:t>
            </a:r>
            <a:r>
              <a:rPr lang="en-US" sz="2000" dirty="0"/>
              <a:t>for </a:t>
            </a:r>
            <a:r>
              <a:rPr lang="en-US" sz="2000" dirty="0" smtClean="0"/>
              <a:t>Parameters. SQLNCLI10.1 </a:t>
            </a:r>
            <a:r>
              <a:rPr lang="en-US" sz="2000" dirty="0"/>
              <a:t>changes to </a:t>
            </a:r>
            <a:r>
              <a:rPr lang="en-US" sz="2000" dirty="0" smtClean="0"/>
              <a:t>SQLNCLI11</a:t>
            </a:r>
            <a:endParaRPr lang="en-US" sz="2000" dirty="0"/>
          </a:p>
        </p:txBody>
      </p:sp>
      <p:sp>
        <p:nvSpPr>
          <p:cNvPr id="11" name="Footer Placeholder 10"/>
          <p:cNvSpPr>
            <a:spLocks noGrp="1"/>
          </p:cNvSpPr>
          <p:nvPr>
            <p:ph type="ftr" sz="quarter" idx="3"/>
          </p:nvPr>
        </p:nvSpPr>
        <p:spPr/>
        <p:txBody>
          <a:bodyPr/>
          <a:lstStyle/>
          <a:p>
            <a:r>
              <a:rPr lang="en-US" dirty="0"/>
              <a:t>SS12-200</a:t>
            </a:r>
          </a:p>
        </p:txBody>
      </p:sp>
      <p:sp>
        <p:nvSpPr>
          <p:cNvPr id="12" name="Slide Number Placeholder 11"/>
          <p:cNvSpPr>
            <a:spLocks noGrp="1"/>
          </p:cNvSpPr>
          <p:nvPr>
            <p:ph type="sldNum" sz="quarter" idx="4"/>
          </p:nvPr>
        </p:nvSpPr>
        <p:spPr/>
        <p:txBody>
          <a:bodyPr/>
          <a:lstStyle/>
          <a:p>
            <a:fld id="{55D34BE4-DA93-A945-B706-B39D39DCACB6}" type="slidenum">
              <a:rPr lang="en-US" smtClean="0"/>
              <a:pPr/>
              <a:t>9</a:t>
            </a:fld>
            <a:endParaRPr lang="en-US" dirty="0"/>
          </a:p>
        </p:txBody>
      </p:sp>
      <p:pic>
        <p:nvPicPr>
          <p:cNvPr id="8" name="Picture 7"/>
          <p:cNvPicPr/>
          <p:nvPr/>
        </p:nvPicPr>
        <p:blipFill>
          <a:blip r:embed="rId3" cstate="print"/>
          <a:srcRect/>
          <a:stretch>
            <a:fillRect/>
          </a:stretch>
        </p:blipFill>
        <p:spPr bwMode="auto">
          <a:xfrm>
            <a:off x="4067669" y="1300198"/>
            <a:ext cx="4981575" cy="4601210"/>
          </a:xfrm>
          <a:prstGeom prst="rect">
            <a:avLst/>
          </a:prstGeom>
          <a:noFill/>
          <a:ln w="9525">
            <a:noFill/>
            <a:miter lim="800000"/>
            <a:headEnd/>
            <a:tailEnd/>
          </a:ln>
        </p:spPr>
      </p:pic>
    </p:spTree>
    <p:extLst>
      <p:ext uri="{BB962C8B-B14F-4D97-AF65-F5344CB8AC3E}">
        <p14:creationId xmlns:p14="http://schemas.microsoft.com/office/powerpoint/2010/main" val="320426189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Demo</a:t>
            </a:r>
            <a:endParaRPr lang="en-US" dirty="0"/>
          </a:p>
        </p:txBody>
      </p:sp>
      <p:sp>
        <p:nvSpPr>
          <p:cNvPr id="5" name="Text Placeholder 4"/>
          <p:cNvSpPr>
            <a:spLocks noGrp="1"/>
          </p:cNvSpPr>
          <p:nvPr>
            <p:ph type="body" idx="1"/>
          </p:nvPr>
        </p:nvSpPr>
        <p:spPr/>
        <p:txBody>
          <a:bodyPr/>
          <a:lstStyle/>
          <a:p>
            <a:r>
              <a:rPr lang="en-US" dirty="0" smtClean="0"/>
              <a:t>Project Conversion </a:t>
            </a:r>
            <a:r>
              <a:rPr lang="en-US" dirty="0" smtClean="0"/>
              <a:t>Wizard and Execute Package Changes</a:t>
            </a:r>
            <a:endParaRPr lang="en-US" dirty="0" smtClean="0"/>
          </a:p>
        </p:txBody>
      </p:sp>
    </p:spTree>
    <p:extLst>
      <p:ext uri="{BB962C8B-B14F-4D97-AF65-F5344CB8AC3E}">
        <p14:creationId xmlns:p14="http://schemas.microsoft.com/office/powerpoint/2010/main" val="255742605"/>
      </p:ext>
    </p:extLst>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Integration Services Catalog</a:t>
            </a:r>
            <a:endParaRPr lang="en-US" sz="2800" dirty="0"/>
          </a:p>
        </p:txBody>
      </p:sp>
      <p:sp>
        <p:nvSpPr>
          <p:cNvPr id="3" name="Content Placeholder 2"/>
          <p:cNvSpPr>
            <a:spLocks noGrp="1"/>
          </p:cNvSpPr>
          <p:nvPr>
            <p:ph idx="1"/>
          </p:nvPr>
        </p:nvSpPr>
        <p:spPr>
          <a:xfrm>
            <a:off x="457199" y="1699313"/>
            <a:ext cx="4018897" cy="4249393"/>
          </a:xfrm>
        </p:spPr>
        <p:txBody>
          <a:bodyPr>
            <a:normAutofit/>
          </a:bodyPr>
          <a:lstStyle/>
          <a:p>
            <a:r>
              <a:rPr lang="en-US" sz="2000" dirty="0" smtClean="0"/>
              <a:t>All SSIS objects </a:t>
            </a:r>
            <a:r>
              <a:rPr lang="en-US" sz="2000" dirty="0"/>
              <a:t>are stored and managed </a:t>
            </a:r>
            <a:r>
              <a:rPr lang="en-US" sz="2000" dirty="0" smtClean="0"/>
              <a:t>in a SQL Server database </a:t>
            </a:r>
            <a:r>
              <a:rPr lang="en-US" sz="2000" dirty="0"/>
              <a:t>referred </a:t>
            </a:r>
            <a:r>
              <a:rPr lang="en-US" sz="2000" dirty="0" smtClean="0"/>
              <a:t>as the Integration </a:t>
            </a:r>
            <a:r>
              <a:rPr lang="en-US" sz="2000" dirty="0"/>
              <a:t>Services </a:t>
            </a:r>
            <a:r>
              <a:rPr lang="en-US" sz="2000" dirty="0" smtClean="0"/>
              <a:t>catalog</a:t>
            </a:r>
          </a:p>
          <a:p>
            <a:r>
              <a:rPr lang="en-US" sz="2000" dirty="0"/>
              <a:t>Each instance of SQL Server can have one </a:t>
            </a:r>
            <a:r>
              <a:rPr lang="en-US" sz="2000" dirty="0" smtClean="0"/>
              <a:t>catalog</a:t>
            </a:r>
          </a:p>
          <a:p>
            <a:r>
              <a:rPr lang="en-US" sz="2000" dirty="0" smtClean="0"/>
              <a:t>HA </a:t>
            </a:r>
            <a:r>
              <a:rPr lang="en-US" sz="2000" dirty="0"/>
              <a:t>plans or clustering on SQL Server you just get it with </a:t>
            </a:r>
            <a:r>
              <a:rPr lang="en-US" sz="2000" dirty="0" smtClean="0"/>
              <a:t>SSIS</a:t>
            </a:r>
          </a:p>
          <a:p>
            <a:r>
              <a:rPr lang="en-US" sz="2000" dirty="0" smtClean="0"/>
              <a:t>Project versioning</a:t>
            </a:r>
          </a:p>
          <a:p>
            <a:r>
              <a:rPr lang="en-US" sz="2000" dirty="0" smtClean="0"/>
              <a:t>Deployment done using .</a:t>
            </a:r>
            <a:r>
              <a:rPr lang="en-US" sz="2000" dirty="0" err="1" smtClean="0"/>
              <a:t>ispac</a:t>
            </a:r>
            <a:r>
              <a:rPr lang="en-US" sz="2000" dirty="0" smtClean="0"/>
              <a:t> file</a:t>
            </a:r>
          </a:p>
        </p:txBody>
      </p:sp>
      <p:sp>
        <p:nvSpPr>
          <p:cNvPr id="11" name="Footer Placeholder 10"/>
          <p:cNvSpPr>
            <a:spLocks noGrp="1"/>
          </p:cNvSpPr>
          <p:nvPr>
            <p:ph type="ftr" sz="quarter" idx="3"/>
          </p:nvPr>
        </p:nvSpPr>
        <p:spPr/>
        <p:txBody>
          <a:bodyPr/>
          <a:lstStyle/>
          <a:p>
            <a:r>
              <a:rPr lang="en-US" dirty="0" smtClean="0"/>
              <a:t>SS12-200</a:t>
            </a:r>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11</a:t>
            </a:fld>
            <a:endParaRPr lang="en-US" dirty="0"/>
          </a:p>
        </p:txBody>
      </p:sp>
      <p:pic>
        <p:nvPicPr>
          <p:cNvPr id="9" name="Picture 8" descr="Integration Services (SSIS) Projects and Environments in SQL Server Management Studio (SSMS)"/>
          <p:cNvPicPr/>
          <p:nvPr/>
        </p:nvPicPr>
        <p:blipFill>
          <a:blip r:embed="rId3">
            <a:extLst>
              <a:ext uri="{28A0092B-C50C-407E-A947-70E740481C1C}">
                <a14:useLocalDpi xmlns:a14="http://schemas.microsoft.com/office/drawing/2010/main" val="0"/>
              </a:ext>
            </a:extLst>
          </a:blip>
          <a:srcRect/>
          <a:stretch>
            <a:fillRect/>
          </a:stretch>
        </p:blipFill>
        <p:spPr bwMode="auto">
          <a:xfrm>
            <a:off x="5305128" y="1991546"/>
            <a:ext cx="2638425" cy="3095625"/>
          </a:xfrm>
          <a:prstGeom prst="rect">
            <a:avLst/>
          </a:prstGeom>
          <a:noFill/>
          <a:ln>
            <a:noFill/>
          </a:ln>
        </p:spPr>
      </p:pic>
    </p:spTree>
    <p:extLst>
      <p:ext uri="{BB962C8B-B14F-4D97-AF65-F5344CB8AC3E}">
        <p14:creationId xmlns:p14="http://schemas.microsoft.com/office/powerpoint/2010/main" val="254362284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Project Deployment</a:t>
            </a:r>
            <a:endParaRPr lang="en-US" sz="2800" dirty="0"/>
          </a:p>
        </p:txBody>
      </p:sp>
      <p:sp>
        <p:nvSpPr>
          <p:cNvPr id="3" name="Content Placeholder 2"/>
          <p:cNvSpPr>
            <a:spLocks noGrp="1"/>
          </p:cNvSpPr>
          <p:nvPr>
            <p:ph idx="1"/>
          </p:nvPr>
        </p:nvSpPr>
        <p:spPr>
          <a:xfrm>
            <a:off x="5218532" y="1497725"/>
            <a:ext cx="3736428" cy="4450982"/>
          </a:xfrm>
        </p:spPr>
        <p:txBody>
          <a:bodyPr>
            <a:normAutofit lnSpcReduction="10000"/>
          </a:bodyPr>
          <a:lstStyle/>
          <a:p>
            <a:r>
              <a:rPr lang="en-US" sz="2000" dirty="0" smtClean="0"/>
              <a:t>.</a:t>
            </a:r>
            <a:r>
              <a:rPr lang="en-US" sz="2000" dirty="0" err="1" smtClean="0"/>
              <a:t>ispac</a:t>
            </a:r>
            <a:r>
              <a:rPr lang="en-US" sz="2000" dirty="0" smtClean="0"/>
              <a:t> file found in the /bin folder of the project</a:t>
            </a:r>
          </a:p>
          <a:p>
            <a:r>
              <a:rPr lang="en-US" sz="2000" dirty="0" smtClean="0"/>
              <a:t>Must deploy to a Folder on the Integration Services Catalog.  If one doesn’t exist create one</a:t>
            </a:r>
          </a:p>
          <a:p>
            <a:r>
              <a:rPr lang="en-US" sz="2000" dirty="0"/>
              <a:t>A folder in the catalog can also be used as a boundary for permissions to Integration Services </a:t>
            </a:r>
            <a:r>
              <a:rPr lang="en-US" sz="2000" dirty="0" smtClean="0"/>
              <a:t>objects</a:t>
            </a:r>
            <a:endParaRPr lang="en-US" sz="2000" dirty="0"/>
          </a:p>
          <a:p>
            <a:r>
              <a:rPr lang="en-US" sz="2000" dirty="0" smtClean="0"/>
              <a:t>Management can all be done from SQL Server after deployment</a:t>
            </a:r>
          </a:p>
        </p:txBody>
      </p:sp>
      <p:sp>
        <p:nvSpPr>
          <p:cNvPr id="11" name="Footer Placeholder 10"/>
          <p:cNvSpPr>
            <a:spLocks noGrp="1"/>
          </p:cNvSpPr>
          <p:nvPr>
            <p:ph type="ftr" sz="quarter" idx="3"/>
          </p:nvPr>
        </p:nvSpPr>
        <p:spPr/>
        <p:txBody>
          <a:bodyPr/>
          <a:lstStyle/>
          <a:p>
            <a:r>
              <a:rPr lang="en-US" dirty="0" smtClean="0"/>
              <a:t>SS12-200</a:t>
            </a:r>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12</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248" y="1319878"/>
            <a:ext cx="4792717" cy="4450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466180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Demo</a:t>
            </a:r>
            <a:endParaRPr lang="en-US" dirty="0"/>
          </a:p>
        </p:txBody>
      </p:sp>
      <p:sp>
        <p:nvSpPr>
          <p:cNvPr id="5" name="Text Placeholder 4"/>
          <p:cNvSpPr>
            <a:spLocks noGrp="1"/>
          </p:cNvSpPr>
          <p:nvPr>
            <p:ph type="body" idx="1"/>
          </p:nvPr>
        </p:nvSpPr>
        <p:spPr/>
        <p:txBody>
          <a:bodyPr/>
          <a:lstStyle/>
          <a:p>
            <a:r>
              <a:rPr lang="en-US" dirty="0" smtClean="0"/>
              <a:t>Create a </a:t>
            </a:r>
            <a:r>
              <a:rPr lang="en-US" dirty="0" smtClean="0"/>
              <a:t>Integration Services Catalog and </a:t>
            </a:r>
            <a:r>
              <a:rPr lang="en-US" dirty="0" smtClean="0"/>
              <a:t>Deploying </a:t>
            </a:r>
            <a:r>
              <a:rPr lang="en-US" dirty="0" smtClean="0"/>
              <a:t>a Project</a:t>
            </a:r>
          </a:p>
        </p:txBody>
      </p:sp>
    </p:spTree>
    <p:extLst>
      <p:ext uri="{BB962C8B-B14F-4D97-AF65-F5344CB8AC3E}">
        <p14:creationId xmlns:p14="http://schemas.microsoft.com/office/powerpoint/2010/main" val="1909489391"/>
      </p:ext>
    </p:extLst>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Environments and Environment Variables</a:t>
            </a:r>
            <a:endParaRPr lang="en-US" sz="2800" dirty="0"/>
          </a:p>
        </p:txBody>
      </p:sp>
      <p:sp>
        <p:nvSpPr>
          <p:cNvPr id="3" name="Content Placeholder 2"/>
          <p:cNvSpPr>
            <a:spLocks noGrp="1"/>
          </p:cNvSpPr>
          <p:nvPr>
            <p:ph idx="1"/>
          </p:nvPr>
        </p:nvSpPr>
        <p:spPr>
          <a:xfrm>
            <a:off x="457199" y="1699313"/>
            <a:ext cx="4018897" cy="4386177"/>
          </a:xfrm>
        </p:spPr>
        <p:txBody>
          <a:bodyPr>
            <a:normAutofit fontScale="92500" lnSpcReduction="10000"/>
          </a:bodyPr>
          <a:lstStyle/>
          <a:p>
            <a:pPr marL="0" indent="0">
              <a:buNone/>
            </a:pPr>
            <a:r>
              <a:rPr lang="en-US" sz="2000" b="1" dirty="0" smtClean="0"/>
              <a:t>Environments</a:t>
            </a:r>
          </a:p>
          <a:p>
            <a:r>
              <a:rPr lang="en-US" sz="2000" dirty="0" smtClean="0"/>
              <a:t>Each project can have multiple Environments</a:t>
            </a:r>
          </a:p>
          <a:p>
            <a:r>
              <a:rPr lang="en-US" sz="2000" dirty="0"/>
              <a:t>An Environment can hold multiple variables to a </a:t>
            </a:r>
            <a:r>
              <a:rPr lang="en-US" sz="2000" dirty="0" smtClean="0"/>
              <a:t>project</a:t>
            </a:r>
          </a:p>
          <a:p>
            <a:pPr marL="0" indent="0">
              <a:buNone/>
            </a:pPr>
            <a:r>
              <a:rPr lang="en-US" sz="2000" b="1" dirty="0" smtClean="0"/>
              <a:t>Environment Variables</a:t>
            </a:r>
          </a:p>
          <a:p>
            <a:r>
              <a:rPr lang="en-US" sz="2000" dirty="0" smtClean="0"/>
              <a:t>Defines </a:t>
            </a:r>
            <a:r>
              <a:rPr lang="en-US" sz="2000" dirty="0"/>
              <a:t>a literal value that can be assigned to a parameter during package </a:t>
            </a:r>
            <a:r>
              <a:rPr lang="en-US" sz="2000" dirty="0" smtClean="0"/>
              <a:t>execution</a:t>
            </a:r>
          </a:p>
          <a:p>
            <a:r>
              <a:rPr lang="en-US" sz="2000" dirty="0" smtClean="0"/>
              <a:t>To use an Environment Variable create an Environment Reference to either project or package</a:t>
            </a:r>
          </a:p>
        </p:txBody>
      </p:sp>
      <p:sp>
        <p:nvSpPr>
          <p:cNvPr id="11" name="Footer Placeholder 10"/>
          <p:cNvSpPr>
            <a:spLocks noGrp="1"/>
          </p:cNvSpPr>
          <p:nvPr>
            <p:ph type="ftr" sz="quarter" idx="3"/>
          </p:nvPr>
        </p:nvSpPr>
        <p:spPr/>
        <p:txBody>
          <a:bodyPr/>
          <a:lstStyle/>
          <a:p>
            <a:r>
              <a:rPr lang="en-US" dirty="0" smtClean="0"/>
              <a:t>SS12-200</a:t>
            </a:r>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14</a:t>
            </a:fld>
            <a:endParaRPr lang="en-US" dirty="0"/>
          </a:p>
        </p:txBody>
      </p:sp>
      <p:pic>
        <p:nvPicPr>
          <p:cNvPr id="1026" name="Picture 2" descr="http://www.mssqltips.com/tipimages2/2451_img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2651" y="2393009"/>
            <a:ext cx="2943225" cy="2419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45852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Environment References</a:t>
            </a:r>
            <a:endParaRPr lang="en-US" sz="2800" dirty="0"/>
          </a:p>
        </p:txBody>
      </p:sp>
      <p:sp>
        <p:nvSpPr>
          <p:cNvPr id="3" name="Content Placeholder 2"/>
          <p:cNvSpPr>
            <a:spLocks noGrp="1"/>
          </p:cNvSpPr>
          <p:nvPr>
            <p:ph idx="1"/>
          </p:nvPr>
        </p:nvSpPr>
        <p:spPr>
          <a:xfrm>
            <a:off x="5218532" y="1481959"/>
            <a:ext cx="3736428" cy="4466747"/>
          </a:xfrm>
        </p:spPr>
        <p:txBody>
          <a:bodyPr>
            <a:normAutofit/>
          </a:bodyPr>
          <a:lstStyle/>
          <a:p>
            <a:r>
              <a:rPr lang="en-US" sz="2000" dirty="0" smtClean="0"/>
              <a:t>Completes the steps of replacing old configurations</a:t>
            </a:r>
          </a:p>
          <a:p>
            <a:r>
              <a:rPr lang="en-US" sz="2000" dirty="0" smtClean="0"/>
              <a:t>After deploying your project you can add multiple </a:t>
            </a:r>
            <a:r>
              <a:rPr lang="en-US" sz="2000" dirty="0"/>
              <a:t>environment references to the </a:t>
            </a:r>
            <a:r>
              <a:rPr lang="en-US" sz="2000" dirty="0" smtClean="0"/>
              <a:t>project or packages inside a project</a:t>
            </a:r>
          </a:p>
          <a:p>
            <a:r>
              <a:rPr lang="en-US" sz="2000" dirty="0" smtClean="0"/>
              <a:t>An </a:t>
            </a:r>
            <a:r>
              <a:rPr lang="en-US" sz="2000" dirty="0"/>
              <a:t>environment reference acts as a bridge between an environment and a project. </a:t>
            </a:r>
            <a:endParaRPr lang="en-US" sz="2000" dirty="0" smtClean="0"/>
          </a:p>
        </p:txBody>
      </p:sp>
      <p:sp>
        <p:nvSpPr>
          <p:cNvPr id="11" name="Footer Placeholder 10"/>
          <p:cNvSpPr>
            <a:spLocks noGrp="1"/>
          </p:cNvSpPr>
          <p:nvPr>
            <p:ph type="ftr" sz="quarter" idx="3"/>
          </p:nvPr>
        </p:nvSpPr>
        <p:spPr/>
        <p:txBody>
          <a:bodyPr/>
          <a:lstStyle/>
          <a:p>
            <a:r>
              <a:rPr lang="en-US" dirty="0" smtClean="0"/>
              <a:t>SS12-200</a:t>
            </a:r>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15</a:t>
            </a:fld>
            <a:endParaRPr lang="en-US" dirty="0"/>
          </a:p>
        </p:txBody>
      </p:sp>
      <p:pic>
        <p:nvPicPr>
          <p:cNvPr id="8" name="Picture 7" descr="Integration Services (SSIS) Environment Reference Overview"/>
          <p:cNvPicPr/>
          <p:nvPr/>
        </p:nvPicPr>
        <p:blipFill>
          <a:blip r:embed="rId3">
            <a:extLst>
              <a:ext uri="{28A0092B-C50C-407E-A947-70E740481C1C}">
                <a14:useLocalDpi xmlns:a14="http://schemas.microsoft.com/office/drawing/2010/main" val="0"/>
              </a:ext>
            </a:extLst>
          </a:blip>
          <a:srcRect/>
          <a:stretch>
            <a:fillRect/>
          </a:stretch>
        </p:blipFill>
        <p:spPr bwMode="auto">
          <a:xfrm>
            <a:off x="629310" y="1897764"/>
            <a:ext cx="4305300" cy="3124200"/>
          </a:xfrm>
          <a:prstGeom prst="rect">
            <a:avLst/>
          </a:prstGeom>
          <a:noFill/>
          <a:ln>
            <a:noFill/>
          </a:ln>
        </p:spPr>
      </p:pic>
    </p:spTree>
    <p:extLst>
      <p:ext uri="{BB962C8B-B14F-4D97-AF65-F5344CB8AC3E}">
        <p14:creationId xmlns:p14="http://schemas.microsoft.com/office/powerpoint/2010/main" val="395920351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Demo</a:t>
            </a:r>
            <a:endParaRPr lang="en-US" dirty="0"/>
          </a:p>
        </p:txBody>
      </p:sp>
      <p:sp>
        <p:nvSpPr>
          <p:cNvPr id="5" name="Text Placeholder 4"/>
          <p:cNvSpPr>
            <a:spLocks noGrp="1"/>
          </p:cNvSpPr>
          <p:nvPr>
            <p:ph type="body" idx="1"/>
          </p:nvPr>
        </p:nvSpPr>
        <p:spPr/>
        <p:txBody>
          <a:bodyPr/>
          <a:lstStyle/>
          <a:p>
            <a:r>
              <a:rPr lang="en-US" dirty="0" smtClean="0"/>
              <a:t>Setting up and using Environments</a:t>
            </a:r>
          </a:p>
        </p:txBody>
      </p:sp>
    </p:spTree>
    <p:extLst>
      <p:ext uri="{BB962C8B-B14F-4D97-AF65-F5344CB8AC3E}">
        <p14:creationId xmlns:p14="http://schemas.microsoft.com/office/powerpoint/2010/main" val="745354220"/>
      </p:ext>
    </p:extLst>
  </p:cSld>
  <p:clrMapOvr>
    <a:masterClrMapping/>
  </p:clrMapOvr>
  <p:transition spd="slow">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Thank You</a:t>
            </a:r>
            <a:endParaRPr lang="en-US" sz="2800" dirty="0"/>
          </a:p>
        </p:txBody>
      </p:sp>
      <p:sp>
        <p:nvSpPr>
          <p:cNvPr id="3" name="Content Placeholder 2"/>
          <p:cNvSpPr>
            <a:spLocks noGrp="1"/>
          </p:cNvSpPr>
          <p:nvPr>
            <p:ph idx="1"/>
          </p:nvPr>
        </p:nvSpPr>
        <p:spPr>
          <a:xfrm>
            <a:off x="457199" y="1699313"/>
            <a:ext cx="5060731" cy="4249393"/>
          </a:xfrm>
        </p:spPr>
        <p:txBody>
          <a:bodyPr>
            <a:normAutofit/>
          </a:bodyPr>
          <a:lstStyle/>
          <a:p>
            <a:pPr marL="0" indent="0">
              <a:buNone/>
            </a:pPr>
            <a:r>
              <a:rPr lang="en-US" sz="2000" b="1" dirty="0" smtClean="0"/>
              <a:t>Please fill out speaker evaluation</a:t>
            </a:r>
          </a:p>
          <a:p>
            <a:pPr marL="0" indent="0">
              <a:buNone/>
            </a:pPr>
            <a:endParaRPr lang="en-US" sz="2000" b="1" dirty="0" smtClean="0"/>
          </a:p>
          <a:p>
            <a:pPr marL="0" indent="0">
              <a:buNone/>
            </a:pPr>
            <a:r>
              <a:rPr lang="en-US" sz="2000" b="1" dirty="0" smtClean="0"/>
              <a:t>Email:   dknight@pragmaticworks.com</a:t>
            </a:r>
          </a:p>
          <a:p>
            <a:pPr marL="0" indent="0">
              <a:buNone/>
            </a:pPr>
            <a:r>
              <a:rPr lang="en-US" sz="2000" b="1" dirty="0" smtClean="0"/>
              <a:t>Twitter: @knight_devin</a:t>
            </a:r>
          </a:p>
        </p:txBody>
      </p:sp>
      <p:sp>
        <p:nvSpPr>
          <p:cNvPr id="11" name="Footer Placeholder 10"/>
          <p:cNvSpPr>
            <a:spLocks noGrp="1"/>
          </p:cNvSpPr>
          <p:nvPr>
            <p:ph type="ftr" sz="quarter" idx="3"/>
          </p:nvPr>
        </p:nvSpPr>
        <p:spPr/>
        <p:txBody>
          <a:bodyPr/>
          <a:lstStyle/>
          <a:p>
            <a:r>
              <a:rPr lang="en-US" dirty="0" smtClean="0"/>
              <a:t>SS12-200</a:t>
            </a:r>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17</a:t>
            </a:fld>
            <a:endParaRPr lang="en-US" dirty="0"/>
          </a:p>
        </p:txBody>
      </p:sp>
    </p:spTree>
    <p:extLst>
      <p:ext uri="{BB962C8B-B14F-4D97-AF65-F5344CB8AC3E}">
        <p14:creationId xmlns:p14="http://schemas.microsoft.com/office/powerpoint/2010/main" val="2814839396"/>
      </p:ext>
    </p:extLst>
  </p:cSld>
  <p:clrMapOvr>
    <a:masterClrMapping/>
  </p:clrMapOvr>
  <p:transition spd="slow">
    <p:cover/>
  </p:transition>
  <p:timing>
    <p:tnLst>
      <p:par>
        <p:cTn id="1" dur="indefinite" restart="never" nodeType="tmRoot"/>
      </p:par>
    </p:tnLst>
  </p:timing>
</p:sld>
</file>

<file path=ppt/theme/theme1.xml><?xml version="1.0" encoding="utf-8"?>
<a:theme xmlns:a="http://schemas.openxmlformats.org/drawingml/2006/main" name="Office Theme">
  <a:themeElements>
    <a:clrScheme name="Custom 10">
      <a:dk1>
        <a:sysClr val="windowText" lastClr="000000"/>
      </a:dk1>
      <a:lt1>
        <a:sysClr val="window" lastClr="FFFFFF"/>
      </a:lt1>
      <a:dk2>
        <a:srgbClr val="434341"/>
      </a:dk2>
      <a:lt2>
        <a:srgbClr val="EEECE1"/>
      </a:lt2>
      <a:accent1>
        <a:srgbClr val="CB0F22"/>
      </a:accent1>
      <a:accent2>
        <a:srgbClr val="C0504D"/>
      </a:accent2>
      <a:accent3>
        <a:srgbClr val="000100"/>
      </a:accent3>
      <a:accent4>
        <a:srgbClr val="AFB1AA"/>
      </a:accent4>
      <a:accent5>
        <a:srgbClr val="18415F"/>
      </a:accent5>
      <a:accent6>
        <a:srgbClr val="B55923"/>
      </a:accent6>
      <a:hlink>
        <a:srgbClr val="18415F"/>
      </a:hlink>
      <a:folHlink>
        <a:srgbClr val="18415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1091</TotalTime>
  <Words>625</Words>
  <Application>Microsoft Office PowerPoint</Application>
  <PresentationFormat>On-screen Show (4:3)</PresentationFormat>
  <Paragraphs>132</Paragraphs>
  <Slides>17</Slides>
  <Notes>14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Adapting your etl solution to use SSIS 2012</vt:lpstr>
      <vt:lpstr>About Me</vt:lpstr>
      <vt:lpstr>Assumptions</vt:lpstr>
      <vt:lpstr>Agenda</vt:lpstr>
      <vt:lpstr>SSIS Package Upgrade Wizard</vt:lpstr>
      <vt:lpstr>Demo</vt:lpstr>
      <vt:lpstr>Package Deployment Model</vt:lpstr>
      <vt:lpstr>Project Deployment Model</vt:lpstr>
      <vt:lpstr>Project Conversion Wizard</vt:lpstr>
      <vt:lpstr>Demo</vt:lpstr>
      <vt:lpstr>Integration Services Catalog</vt:lpstr>
      <vt:lpstr>Project Deployment</vt:lpstr>
      <vt:lpstr>Demo</vt:lpstr>
      <vt:lpstr>Environments and Environment Variables</vt:lpstr>
      <vt:lpstr>Environment References</vt:lpstr>
      <vt:lpstr>Demo</vt:lpstr>
      <vt:lpstr>Thank You</vt:lpstr>
    </vt:vector>
  </TitlesOfParts>
  <Company>Revealed Design,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Carla Hamilton</dc:creator>
  <cp:lastModifiedBy>Devin Knight</cp:lastModifiedBy>
  <cp:revision>75</cp:revision>
  <dcterms:created xsi:type="dcterms:W3CDTF">2012-02-02T14:01:47Z</dcterms:created>
  <dcterms:modified xsi:type="dcterms:W3CDTF">2012-05-09T19:29:03Z</dcterms:modified>
</cp:coreProperties>
</file>